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70" r:id="rId6"/>
    <p:sldId id="266" r:id="rId7"/>
    <p:sldId id="260" r:id="rId8"/>
    <p:sldId id="275" r:id="rId9"/>
    <p:sldId id="267" r:id="rId10"/>
    <p:sldId id="272" r:id="rId11"/>
    <p:sldId id="268" r:id="rId12"/>
    <p:sldId id="262" r:id="rId13"/>
    <p:sldId id="269" r:id="rId14"/>
    <p:sldId id="274" r:id="rId15"/>
    <p:sldId id="273" r:id="rId16"/>
    <p:sldId id="261" r:id="rId17"/>
    <p:sldId id="276" r:id="rId18"/>
    <p:sldId id="265" r:id="rId19"/>
  </p:sldIdLst>
  <p:sldSz cx="9144000" cy="5143500" type="screen16x9"/>
  <p:notesSz cx="6858000" cy="9144000"/>
  <p:embeddedFontLst>
    <p:embeddedFont>
      <p:font typeface="아리따-돋움(TTF)-Medium" panose="02020603020101020101" pitchFamily="18" charset="-127"/>
      <p:regular r:id="rId20"/>
    </p:embeddedFont>
    <p:embeddedFont>
      <p:font typeface="조선일보명조" panose="02030304000000000000" pitchFamily="18" charset="-127"/>
      <p:regular r:id="rId21"/>
    </p:embeddedFont>
    <p:embeddedFont>
      <p:font typeface="아리따-돋움(TTF)-Bold" panose="0202060302010102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아리따-돋움(TTF)-Light" panose="02020603020101020101" pitchFamily="18" charset="-127"/>
      <p:regular r:id="rId25"/>
    </p:embeddedFont>
    <p:embeddedFont>
      <p:font typeface="Arial Unicode MS" panose="020B0600000101010101" charset="-127"/>
      <p:regular r:id="rId26"/>
    </p:embeddedFont>
    <p:embeddedFont>
      <p:font typeface="a블랙B" panose="02020600000000000000" pitchFamily="18" charset="-127"/>
      <p:regular r:id="rId27"/>
    </p:embeddedFont>
    <p:embeddedFont>
      <p:font typeface="아리따-돋움(TTF)-SemiBold" panose="02020603020101020101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47B"/>
    <a:srgbClr val="FEB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5" d="100"/>
          <a:sy n="105" d="100"/>
        </p:scale>
        <p:origin x="101" y="12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F600-2B03-4F90-9995-CD45FF71A167}" type="datetimeFigureOut">
              <a:rPr lang="ko-KR" altLang="en-US" smtClean="0"/>
              <a:pPr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DE35-D855-43FB-9E84-7ADCE4C5F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32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F600-2B03-4F90-9995-CD45FF71A167}" type="datetimeFigureOut">
              <a:rPr lang="ko-KR" altLang="en-US" smtClean="0"/>
              <a:pPr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DE35-D855-43FB-9E84-7ADCE4C5F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284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F600-2B03-4F90-9995-CD45FF71A167}" type="datetimeFigureOut">
              <a:rPr lang="ko-KR" altLang="en-US" smtClean="0"/>
              <a:pPr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DE35-D855-43FB-9E84-7ADCE4C5F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879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F600-2B03-4F90-9995-CD45FF71A167}" type="datetimeFigureOut">
              <a:rPr lang="ko-KR" altLang="en-US" smtClean="0"/>
              <a:pPr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DE35-D855-43FB-9E84-7ADCE4C5F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271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F600-2B03-4F90-9995-CD45FF71A167}" type="datetimeFigureOut">
              <a:rPr lang="ko-KR" altLang="en-US" smtClean="0"/>
              <a:pPr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DE35-D855-43FB-9E84-7ADCE4C5F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789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F600-2B03-4F90-9995-CD45FF71A167}" type="datetimeFigureOut">
              <a:rPr lang="ko-KR" altLang="en-US" smtClean="0"/>
              <a:pPr/>
              <a:t>2016-12-12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DE35-D855-43FB-9E84-7ADCE4C5F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124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F600-2B03-4F90-9995-CD45FF71A167}" type="datetimeFigureOut">
              <a:rPr lang="ko-KR" altLang="en-US" smtClean="0"/>
              <a:pPr/>
              <a:t>2016-12-12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DE35-D855-43FB-9E84-7ADCE4C5F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66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F600-2B03-4F90-9995-CD45FF71A167}" type="datetimeFigureOut">
              <a:rPr lang="ko-KR" altLang="en-US" smtClean="0"/>
              <a:pPr/>
              <a:t>2016-12-12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DE35-D855-43FB-9E84-7ADCE4C5F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47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F600-2B03-4F90-9995-CD45FF71A167}" type="datetimeFigureOut">
              <a:rPr lang="ko-KR" altLang="en-US" smtClean="0"/>
              <a:pPr/>
              <a:t>2016-12-12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DE35-D855-43FB-9E84-7ADCE4C5F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88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F600-2B03-4F90-9995-CD45FF71A167}" type="datetimeFigureOut">
              <a:rPr lang="ko-KR" altLang="en-US" smtClean="0"/>
              <a:pPr/>
              <a:t>2016-12-12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DE35-D855-43FB-9E84-7ADCE4C5F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85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F600-2B03-4F90-9995-CD45FF71A167}" type="datetimeFigureOut">
              <a:rPr lang="ko-KR" altLang="en-US" smtClean="0"/>
              <a:pPr/>
              <a:t>2016-12-12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DE35-D855-43FB-9E84-7ADCE4C5F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931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9F600-2B03-4F90-9995-CD45FF71A167}" type="datetimeFigureOut">
              <a:rPr lang="ko-KR" altLang="en-US" smtClean="0"/>
              <a:pPr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0DE35-D855-43FB-9E84-7ADCE4C5F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53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98395" y="1203598"/>
            <a:ext cx="4536504" cy="259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55776" y="1779662"/>
            <a:ext cx="4104456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34399" y="1720428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Bold" pitchFamily="18" charset="-127"/>
                <a:ea typeface="아리따-돋움(TTF)-Bold" pitchFamily="18" charset="-127"/>
              </a:rPr>
              <a:t>Don’t cry</a:t>
            </a:r>
            <a:endParaRPr lang="ko-KR" altLang="en-US" sz="5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9832" y="2996077"/>
            <a:ext cx="34787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아리따-돋움(TTF)-SemiBold" pitchFamily="18" charset="-127"/>
                <a:ea typeface="아리따-돋움(TTF)-SemiBold" pitchFamily="18" charset="-127"/>
              </a:rPr>
              <a:t>팀 </a:t>
            </a:r>
            <a:r>
              <a:rPr lang="en-US" altLang="ko-KR" sz="1400" dirty="0">
                <a:latin typeface="아리따-돋움(TTF)-SemiBold" pitchFamily="18" charset="-127"/>
                <a:ea typeface="아리따-돋움(TTF)-SemiBold" pitchFamily="18" charset="-127"/>
              </a:rPr>
              <a:t>A4 : </a:t>
            </a:r>
            <a:r>
              <a:rPr lang="ko-KR" altLang="en-US" sz="1400" dirty="0" err="1">
                <a:latin typeface="아리따-돋움(TTF)-SemiBold" pitchFamily="18" charset="-127"/>
                <a:ea typeface="아리따-돋움(TTF)-SemiBold" pitchFamily="18" charset="-127"/>
              </a:rPr>
              <a:t>김호연</a:t>
            </a:r>
            <a:r>
              <a:rPr lang="en-US" altLang="ko-KR" sz="1400" dirty="0">
                <a:latin typeface="아리따-돋움(TTF)-SemiBold" pitchFamily="18" charset="-127"/>
                <a:ea typeface="아리따-돋움(TTF)-SemiBold" pitchFamily="18" charset="-127"/>
              </a:rPr>
              <a:t>, </a:t>
            </a:r>
            <a:r>
              <a:rPr lang="ko-KR" altLang="en-US" sz="1400" dirty="0">
                <a:latin typeface="아리따-돋움(TTF)-SemiBold" pitchFamily="18" charset="-127"/>
                <a:ea typeface="아리따-돋움(TTF)-SemiBold" pitchFamily="18" charset="-127"/>
              </a:rPr>
              <a:t>김은숙</a:t>
            </a:r>
            <a:r>
              <a:rPr lang="en-US" altLang="ko-KR" sz="1400" dirty="0">
                <a:latin typeface="아리따-돋움(TTF)-SemiBold" pitchFamily="18" charset="-127"/>
                <a:ea typeface="아리따-돋움(TTF)-SemiBold" pitchFamily="18" charset="-127"/>
              </a:rPr>
              <a:t>, </a:t>
            </a:r>
            <a:r>
              <a:rPr lang="ko-KR" altLang="en-US" sz="1400" dirty="0">
                <a:latin typeface="아리따-돋움(TTF)-SemiBold" pitchFamily="18" charset="-127"/>
                <a:ea typeface="아리따-돋움(TTF)-SemiBold" pitchFamily="18" charset="-127"/>
              </a:rPr>
              <a:t>옥승연</a:t>
            </a:r>
            <a:r>
              <a:rPr lang="en-US" altLang="ko-KR" sz="1400" dirty="0">
                <a:latin typeface="아리따-돋움(TTF)-SemiBold" pitchFamily="18" charset="-127"/>
                <a:ea typeface="아리따-돋움(TTF)-SemiBold" pitchFamily="18" charset="-127"/>
              </a:rPr>
              <a:t>, </a:t>
            </a:r>
            <a:r>
              <a:rPr lang="ko-KR" altLang="en-US" sz="1400" dirty="0">
                <a:latin typeface="아리따-돋움(TTF)-SemiBold" pitchFamily="18" charset="-127"/>
                <a:ea typeface="아리따-돋움(TTF)-SemiBold" pitchFamily="18" charset="-127"/>
              </a:rPr>
              <a:t>이수민</a:t>
            </a:r>
            <a:endParaRPr lang="en-US" altLang="ko-KR" sz="1400" dirty="0">
              <a:latin typeface="아리따-돋움(TTF)-SemiBold" pitchFamily="18" charset="-127"/>
              <a:ea typeface="아리따-돋움(TTF)-SemiBold" pitchFamily="18" charset="-127"/>
            </a:endParaRPr>
          </a:p>
          <a:p>
            <a:endParaRPr lang="ko-KR" altLang="en-US" sz="1100" dirty="0">
              <a:latin typeface="a블랙B" pitchFamily="18" charset="-127"/>
              <a:ea typeface="a블랙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687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874" y="625325"/>
            <a:ext cx="3186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spc="-150" dirty="0">
                <a:latin typeface="아리따-돋움(TTF)-Bold" pitchFamily="18" charset="-127"/>
                <a:ea typeface="아리따-돋움(TTF)-Bold" pitchFamily="18" charset="-127"/>
              </a:rPr>
              <a:t>4) </a:t>
            </a:r>
            <a:r>
              <a:rPr lang="ko-KR" altLang="en-US" sz="1600" spc="-150" dirty="0">
                <a:latin typeface="아리따-돋움(TTF)-Bold" pitchFamily="18" charset="-127"/>
                <a:ea typeface="아리따-돋움(TTF)-Bold" pitchFamily="18" charset="-127"/>
              </a:rPr>
              <a:t>부가기능 </a:t>
            </a:r>
            <a:endParaRPr lang="ko-KR" altLang="en-US" dirty="0"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6" name="내용 개체 틀 15"/>
          <p:cNvSpPr>
            <a:spLocks noGrp="1"/>
          </p:cNvSpPr>
          <p:nvPr>
            <p:ph sz="half" idx="2"/>
          </p:nvPr>
        </p:nvSpPr>
        <p:spPr>
          <a:xfrm>
            <a:off x="539552" y="1059582"/>
            <a:ext cx="4752528" cy="3528392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1800" dirty="0" err="1">
                <a:latin typeface="아리따-돋움(TTF)-SemiBold" pitchFamily="18" charset="-127"/>
                <a:ea typeface="아리따-돋움(TTF)-SemiBold" pitchFamily="18" charset="-127"/>
              </a:rPr>
              <a:t>알람</a:t>
            </a:r>
            <a:r>
              <a:rPr lang="ko-KR" altLang="en-US" sz="1800" dirty="0">
                <a:latin typeface="아리따-돋움(TTF)-SemiBold" pitchFamily="18" charset="-127"/>
                <a:ea typeface="아리따-돋움(TTF)-SemiBold" pitchFamily="18" charset="-127"/>
              </a:rPr>
              <a:t> 기능</a:t>
            </a:r>
            <a:endParaRPr lang="en-US" altLang="ko-KR" sz="1800" dirty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just" fontAlgn="base">
              <a:buNone/>
            </a:pPr>
            <a:r>
              <a:rPr lang="ko-KR" altLang="en-US" sz="1600" dirty="0">
                <a:latin typeface="아리따-돋움(TTF)-Medium" pitchFamily="18" charset="-127"/>
                <a:ea typeface="아리따-돋움(TTF)-Medium" pitchFamily="18" charset="-127"/>
              </a:rPr>
              <a:t>   아기의 규칙적인 생활을 위해 이유식을 언제 주어야 할지</a:t>
            </a:r>
            <a:r>
              <a:rPr lang="en-US" altLang="ko-KR" sz="1600" dirty="0">
                <a:latin typeface="아리따-돋움(TTF)-Medium" pitchFamily="18" charset="-127"/>
                <a:ea typeface="아리따-돋움(TTF)-Medium" pitchFamily="18" charset="-127"/>
              </a:rPr>
              <a:t>, </a:t>
            </a:r>
            <a:r>
              <a:rPr lang="ko-KR" altLang="en-US" sz="1600" dirty="0">
                <a:latin typeface="아리따-돋움(TTF)-Medium" pitchFamily="18" charset="-127"/>
                <a:ea typeface="아리따-돋움(TTF)-Medium" pitchFamily="18" charset="-127"/>
              </a:rPr>
              <a:t>언제부터 이유식을 준비해야 할지</a:t>
            </a:r>
            <a:r>
              <a:rPr lang="en-US" altLang="ko-KR" sz="1600" dirty="0">
                <a:latin typeface="아리따-돋움(TTF)-Medium" pitchFamily="18" charset="-127"/>
                <a:ea typeface="아리따-돋움(TTF)-Medium" pitchFamily="18" charset="-127"/>
              </a:rPr>
              <a:t>, </a:t>
            </a:r>
            <a:r>
              <a:rPr lang="ko-KR" altLang="en-US" sz="1600" dirty="0">
                <a:latin typeface="아리따-돋움(TTF)-Medium" pitchFamily="18" charset="-127"/>
                <a:ea typeface="아리따-돋움(TTF)-Medium" pitchFamily="18" charset="-127"/>
              </a:rPr>
              <a:t>언제 재워야 할지 등에 대해서 </a:t>
            </a:r>
            <a:r>
              <a:rPr lang="ko-KR" altLang="en-US" sz="1600" dirty="0" err="1">
                <a:latin typeface="아리따-돋움(TTF)-Medium" pitchFamily="18" charset="-127"/>
                <a:ea typeface="아리따-돋움(TTF)-Medium" pitchFamily="18" charset="-127"/>
              </a:rPr>
              <a:t>알람을</a:t>
            </a:r>
            <a:r>
              <a:rPr lang="ko-KR" altLang="en-US" sz="1600" dirty="0">
                <a:latin typeface="아리따-돋움(TTF)-Medium" pitchFamily="18" charset="-127"/>
                <a:ea typeface="아리따-돋움(TTF)-Medium" pitchFamily="18" charset="-127"/>
              </a:rPr>
              <a:t> 맞출 수 있는 기능을 추가하여 미리 준비할 수 있도록 한다</a:t>
            </a:r>
            <a:r>
              <a:rPr lang="en-US" altLang="ko-KR" sz="1600" dirty="0">
                <a:latin typeface="아리따-돋움(TTF)-Medium" pitchFamily="18" charset="-127"/>
                <a:ea typeface="아리따-돋움(TTF)-Medium" pitchFamily="18" charset="-127"/>
              </a:rPr>
              <a:t>.</a:t>
            </a:r>
            <a:endParaRPr lang="ko-KR" altLang="en-US" sz="1600" dirty="0">
              <a:latin typeface="아리따-돋움(TTF)-Medium" pitchFamily="18" charset="-127"/>
              <a:ea typeface="아리따-돋움(TTF)-Medium" pitchFamily="18" charset="-127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35496" y="0"/>
            <a:ext cx="1291587" cy="619302"/>
            <a:chOff x="323528" y="2139702"/>
            <a:chExt cx="1291587" cy="619302"/>
          </a:xfrm>
        </p:grpSpPr>
        <p:sp>
          <p:nvSpPr>
            <p:cNvPr id="19" name="직사각형 18"/>
            <p:cNvSpPr/>
            <p:nvPr/>
          </p:nvSpPr>
          <p:spPr>
            <a:xfrm>
              <a:off x="539551" y="2420450"/>
              <a:ext cx="1075563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8010" y="2420450"/>
              <a:ext cx="1117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주요기능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528" y="2139702"/>
              <a:ext cx="43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rial Unicode MS" pitchFamily="50" charset="-127"/>
                  <a:ea typeface="Arial Unicode MS" pitchFamily="50" charset="-127"/>
                </a:rPr>
                <a:t>3</a:t>
              </a:r>
              <a:endParaRPr lang="ko-KR" altLang="en-US" sz="2800" dirty="0">
                <a:latin typeface="Arial Unicode MS" pitchFamily="50" charset="-127"/>
                <a:ea typeface="Arial Unicode MS" pitchFamily="50" charset="-127"/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699542"/>
            <a:ext cx="2376264" cy="3831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329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874" y="625325"/>
            <a:ext cx="3186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spc="-150" dirty="0">
                <a:latin typeface="아리따-돋움(TTF)-Bold" pitchFamily="18" charset="-127"/>
                <a:ea typeface="아리따-돋움(TTF)-Bold" pitchFamily="18" charset="-127"/>
              </a:rPr>
              <a:t>4) </a:t>
            </a:r>
            <a:r>
              <a:rPr lang="ko-KR" altLang="en-US" sz="1600" spc="-150" dirty="0">
                <a:latin typeface="아리따-돋움(TTF)-Bold" pitchFamily="18" charset="-127"/>
                <a:ea typeface="아리따-돋움(TTF)-Bold" pitchFamily="18" charset="-127"/>
              </a:rPr>
              <a:t>부가 기능</a:t>
            </a:r>
            <a:endParaRPr lang="ko-KR" altLang="en-US" dirty="0"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6" name="내용 개체 틀 15"/>
          <p:cNvSpPr>
            <a:spLocks noGrp="1"/>
          </p:cNvSpPr>
          <p:nvPr>
            <p:ph sz="half" idx="2"/>
          </p:nvPr>
        </p:nvSpPr>
        <p:spPr>
          <a:xfrm>
            <a:off x="539552" y="1347614"/>
            <a:ext cx="7704856" cy="2808312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아리따-돋움(TTF)-SemiBold" pitchFamily="18" charset="-127"/>
                <a:ea typeface="아리따-돋움(TTF)-SemiBold" pitchFamily="18" charset="-127"/>
              </a:rPr>
              <a:t>육아 백과사전</a:t>
            </a:r>
            <a:endParaRPr lang="en-US" altLang="ko-KR" sz="1800" dirty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>
              <a:buNone/>
            </a:pPr>
            <a:r>
              <a:rPr lang="en-US" altLang="ko-KR" sz="1800" dirty="0">
                <a:latin typeface="아리따-돋움(TTF)-Medium" pitchFamily="18" charset="-127"/>
                <a:ea typeface="아리따-돋움(TTF)-Medium" pitchFamily="18" charset="-127"/>
              </a:rPr>
              <a:t>   </a:t>
            </a:r>
            <a:r>
              <a:rPr lang="ko-KR" altLang="en-US" sz="1800" dirty="0">
                <a:latin typeface="아리따-돋움(TTF)-Medium" pitchFamily="18" charset="-127"/>
                <a:ea typeface="아리따-돋움(TTF)-Medium" pitchFamily="18" charset="-127"/>
              </a:rPr>
              <a:t>모유수유는 어떻게 하는지</a:t>
            </a:r>
            <a:r>
              <a:rPr lang="en-US" altLang="ko-KR" sz="1800" dirty="0">
                <a:latin typeface="아리따-돋움(TTF)-Medium" pitchFamily="18" charset="-127"/>
                <a:ea typeface="아리따-돋움(TTF)-Medium" pitchFamily="18" charset="-127"/>
              </a:rPr>
              <a:t>, </a:t>
            </a:r>
            <a:r>
              <a:rPr lang="ko-KR" altLang="en-US" sz="1800" dirty="0">
                <a:latin typeface="아리따-돋움(TTF)-Medium" pitchFamily="18" charset="-127"/>
                <a:ea typeface="아리따-돋움(TTF)-Medium" pitchFamily="18" charset="-127"/>
              </a:rPr>
              <a:t>수유 후 트림 유도 하는 법 등 처음은 늘 어렵다</a:t>
            </a:r>
            <a:r>
              <a:rPr lang="en-US" altLang="ko-KR" sz="1800" dirty="0">
                <a:latin typeface="아리따-돋움(TTF)-Medium" pitchFamily="18" charset="-127"/>
                <a:ea typeface="아리따-돋움(TTF)-Medium" pitchFamily="18" charset="-127"/>
              </a:rPr>
              <a:t>. </a:t>
            </a:r>
            <a:r>
              <a:rPr lang="ko-KR" altLang="en-US" sz="1800" dirty="0">
                <a:latin typeface="아리따-돋움(TTF)-Medium" pitchFamily="18" charset="-127"/>
                <a:ea typeface="아리따-돋움(TTF)-Medium" pitchFamily="18" charset="-127"/>
              </a:rPr>
              <a:t>따라서 모유수유 방식을 동영상으로 촬영하고</a:t>
            </a:r>
            <a:r>
              <a:rPr lang="en-US" altLang="ko-KR" sz="1800" dirty="0">
                <a:latin typeface="아리따-돋움(TTF)-Medium" pitchFamily="18" charset="-127"/>
                <a:ea typeface="아리따-돋움(TTF)-Medium" pitchFamily="18" charset="-127"/>
              </a:rPr>
              <a:t>, </a:t>
            </a:r>
            <a:r>
              <a:rPr lang="ko-KR" altLang="en-US" sz="1800" dirty="0">
                <a:latin typeface="아리따-돋움(TTF)-Medium" pitchFamily="18" charset="-127"/>
                <a:ea typeface="아리따-돋움(TTF)-Medium" pitchFamily="18" charset="-127"/>
              </a:rPr>
              <a:t>이유식 만드는 법이나 아이와 놀이 하는 법 장난감 만드는 법 등을 게시해 부모들에게 도움을 줄 수 있다</a:t>
            </a:r>
            <a:r>
              <a:rPr lang="en-US" altLang="ko-KR" sz="1800" dirty="0">
                <a:latin typeface="아리따-돋움(TTF)-Medium" pitchFamily="18" charset="-127"/>
                <a:ea typeface="아리따-돋움(TTF)-Medium" pitchFamily="18" charset="-127"/>
              </a:rPr>
              <a:t>.</a:t>
            </a:r>
            <a:endParaRPr lang="ko-KR" altLang="en-US" sz="1800" dirty="0">
              <a:latin typeface="아리따-돋움(TTF)-Medium" pitchFamily="18" charset="-127"/>
              <a:ea typeface="아리따-돋움(TTF)-Medium" pitchFamily="18" charset="-127"/>
            </a:endParaRPr>
          </a:p>
          <a:p>
            <a:endParaRPr lang="en-US" altLang="ko-KR" sz="1800" dirty="0">
              <a:latin typeface="아리따-돋움(TTF)-Medium" pitchFamily="18" charset="-127"/>
              <a:ea typeface="아리따-돋움(TTF)-Medium" pitchFamily="18" charset="-127"/>
            </a:endParaRPr>
          </a:p>
          <a:p>
            <a:r>
              <a:rPr lang="ko-KR" altLang="en-US" sz="1800" dirty="0">
                <a:latin typeface="아리따-돋움(TTF)-SemiBold" pitchFamily="18" charset="-127"/>
                <a:ea typeface="아리따-돋움(TTF)-SemiBold" pitchFamily="18" charset="-127"/>
              </a:rPr>
              <a:t>육아 커뮤니티</a:t>
            </a:r>
            <a:endParaRPr lang="en-US" altLang="ko-KR" sz="1800" dirty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>
              <a:buNone/>
            </a:pPr>
            <a:r>
              <a:rPr lang="en-US" altLang="ko-KR" sz="1800" dirty="0">
                <a:latin typeface="아리따-돋움(TTF)-Medium" pitchFamily="18" charset="-127"/>
                <a:ea typeface="아리따-돋움(TTF)-Medium" pitchFamily="18" charset="-127"/>
              </a:rPr>
              <a:t>   </a:t>
            </a:r>
            <a:r>
              <a:rPr lang="ko-KR" altLang="en-US" sz="1800" dirty="0">
                <a:latin typeface="아리따-돋움(TTF)-Medium" pitchFamily="18" charset="-127"/>
                <a:ea typeface="아리따-돋움(TTF)-Medium" pitchFamily="18" charset="-127"/>
              </a:rPr>
              <a:t>다른 사람들과 육아에 관련된 이야기나 팁 등을 공유할 수 있는 커뮤니티를 만들어 소통할 수 있게 해준다</a:t>
            </a:r>
            <a:r>
              <a:rPr lang="en-US" altLang="ko-KR" sz="1800" dirty="0">
                <a:latin typeface="아리따-돋움(TTF)-Medium" pitchFamily="18" charset="-127"/>
                <a:ea typeface="아리따-돋움(TTF)-Medium" pitchFamily="18" charset="-127"/>
              </a:rPr>
              <a:t>.</a:t>
            </a:r>
            <a:endParaRPr lang="ko-KR" altLang="en-US" sz="1800" dirty="0">
              <a:latin typeface="아리따-돋움(TTF)-Medium" pitchFamily="18" charset="-127"/>
              <a:ea typeface="아리따-돋움(TTF)-Medium" pitchFamily="18" charset="-127"/>
            </a:endParaRPr>
          </a:p>
          <a:p>
            <a:endParaRPr lang="en-US" altLang="ko-KR" sz="2000" dirty="0">
              <a:latin typeface="아리따-돋움(TTF)-Medium" pitchFamily="18" charset="-127"/>
              <a:ea typeface="아리따-돋움(TTF)-Medium" pitchFamily="18" charset="-127"/>
            </a:endParaRPr>
          </a:p>
          <a:p>
            <a:pPr>
              <a:buNone/>
            </a:pPr>
            <a:endParaRPr lang="en-US" altLang="ko-KR" sz="2000" dirty="0">
              <a:latin typeface="아리따-돋움(TTF)-Medium" pitchFamily="18" charset="-127"/>
              <a:ea typeface="아리따-돋움(TTF)-Medium" pitchFamily="18" charset="-127"/>
            </a:endParaRPr>
          </a:p>
          <a:p>
            <a:endParaRPr lang="ko-KR" altLang="en-US" sz="2000" dirty="0">
              <a:latin typeface="아리따-돋움(TTF)-Light" pitchFamily="18" charset="-127"/>
              <a:ea typeface="아리따-돋움(TTF)-Light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5496" y="0"/>
            <a:ext cx="1291587" cy="619302"/>
            <a:chOff x="323528" y="2139702"/>
            <a:chExt cx="1291587" cy="619302"/>
          </a:xfrm>
        </p:grpSpPr>
        <p:sp>
          <p:nvSpPr>
            <p:cNvPr id="15" name="직사각형 14"/>
            <p:cNvSpPr/>
            <p:nvPr/>
          </p:nvSpPr>
          <p:spPr>
            <a:xfrm>
              <a:off x="539551" y="2420450"/>
              <a:ext cx="1075563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8010" y="2420450"/>
              <a:ext cx="1117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주요기능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3528" y="2139702"/>
              <a:ext cx="43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rial Unicode MS" pitchFamily="50" charset="-127"/>
                  <a:ea typeface="Arial Unicode MS" pitchFamily="50" charset="-127"/>
                </a:rPr>
                <a:t>3</a:t>
              </a:r>
              <a:endParaRPr lang="ko-KR" altLang="en-US" sz="2800" dirty="0">
                <a:latin typeface="Arial Unicode MS" pitchFamily="50" charset="-127"/>
                <a:ea typeface="Arial Unicode MS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294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91587" cy="625325"/>
            <a:chOff x="7240853" y="2139702"/>
            <a:chExt cx="1291587" cy="625325"/>
          </a:xfrm>
        </p:grpSpPr>
        <p:sp>
          <p:nvSpPr>
            <p:cNvPr id="5" name="직사각형 4"/>
            <p:cNvSpPr/>
            <p:nvPr/>
          </p:nvSpPr>
          <p:spPr>
            <a:xfrm>
              <a:off x="7456876" y="2420450"/>
              <a:ext cx="1075564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15335" y="2426473"/>
              <a:ext cx="1117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기대효과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53" y="2139702"/>
              <a:ext cx="43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rial Unicode MS" pitchFamily="50" charset="-127"/>
                  <a:ea typeface="Arial Unicode MS" pitchFamily="50" charset="-127"/>
                </a:rPr>
                <a:t>4</a:t>
              </a:r>
              <a:endParaRPr lang="ko-KR" altLang="en-US" sz="2800" dirty="0">
                <a:latin typeface="Arial Unicode MS" pitchFamily="50" charset="-127"/>
                <a:ea typeface="Arial Unicode MS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475656" y="1347614"/>
            <a:ext cx="5616623" cy="33123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11960" y="699542"/>
            <a:ext cx="3268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SemiBold" panose="02020603020101020101" pitchFamily="18" charset="-127"/>
                <a:ea typeface="아리따-돋움(TTF)-SemiBold" panose="02020603020101020101" pitchFamily="18" charset="-127"/>
              </a:defRPr>
            </a:lvl1pPr>
          </a:lstStyle>
          <a:p>
            <a:pPr algn="l"/>
            <a:r>
              <a:rPr lang="ko-KR" altLang="en-US" dirty="0"/>
              <a:t>부모와의 소통이 좀 더 원활해질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3923928" y="843558"/>
            <a:ext cx="315771" cy="43204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5874" y="625325"/>
            <a:ext cx="20601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pc="-15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1)</a:t>
            </a:r>
            <a:r>
              <a:rPr lang="ko-KR" altLang="en-US" sz="1500" b="1" dirty="0"/>
              <a:t> 부모와의 교감 증가</a:t>
            </a:r>
            <a:endParaRPr lang="ko-KR" altLang="en-US" sz="1600" dirty="0">
              <a:latin typeface="아리따-돋움(TTF)-Bold" pitchFamily="18" charset="-127"/>
              <a:ea typeface="아리따-돋움(TTF)-Bold" pitchFamily="18" charset="-127"/>
            </a:endParaRPr>
          </a:p>
          <a:p>
            <a:endParaRPr lang="ko-KR" altLang="en-US" sz="1500" spc="-15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8194" name="Picture 2" descr="http://postfiles8.naver.net/20130418_231/forbestblog_13662425972069MHj1_JPEG/%BE%C6%B1%E2%BE%F6%B8%B62.jpg?type=w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563638"/>
            <a:ext cx="4456957" cy="29523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223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0" y="0"/>
            <a:ext cx="1291587" cy="625325"/>
            <a:chOff x="7240853" y="2139702"/>
            <a:chExt cx="1291587" cy="625325"/>
          </a:xfrm>
        </p:grpSpPr>
        <p:sp>
          <p:nvSpPr>
            <p:cNvPr id="5" name="직사각형 4"/>
            <p:cNvSpPr/>
            <p:nvPr/>
          </p:nvSpPr>
          <p:spPr>
            <a:xfrm>
              <a:off x="7456876" y="2420450"/>
              <a:ext cx="1075564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15335" y="2426473"/>
              <a:ext cx="1117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기대효과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53" y="2139702"/>
              <a:ext cx="43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rial Unicode MS" pitchFamily="50" charset="-127"/>
                  <a:ea typeface="Arial Unicode MS" pitchFamily="50" charset="-127"/>
                </a:rPr>
                <a:t>4</a:t>
              </a:r>
              <a:endParaRPr lang="ko-KR" altLang="en-US" sz="2800" dirty="0">
                <a:latin typeface="Arial Unicode MS" pitchFamily="50" charset="-127"/>
                <a:ea typeface="Arial Unicode MS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619672" y="1563638"/>
            <a:ext cx="5328592" cy="3168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400245" y="562698"/>
            <a:ext cx="2847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SemiBold" panose="02020603020101020101" pitchFamily="18" charset="-127"/>
                <a:ea typeface="아리따-돋움(TTF)-SemiBold" panose="02020603020101020101" pitchFamily="18" charset="-127"/>
              </a:defRPr>
            </a:lvl1pPr>
          </a:lstStyle>
          <a:p>
            <a:pPr algn="l"/>
            <a:r>
              <a:rPr lang="ko-KR" altLang="en-US" dirty="0"/>
              <a:t>엄마 아빠들이 이용하는 </a:t>
            </a:r>
            <a:r>
              <a:rPr lang="ko-KR" altLang="en-US" dirty="0" err="1"/>
              <a:t>어플인</a:t>
            </a:r>
            <a:r>
              <a:rPr lang="ko-KR" altLang="en-US" dirty="0"/>
              <a:t> 만큼  아기 육아 에 도움되는 아기용품 광고 </a:t>
            </a:r>
            <a:r>
              <a:rPr lang="ko-KR" altLang="en-US" dirty="0" err="1"/>
              <a:t>를</a:t>
            </a:r>
            <a:r>
              <a:rPr lang="ko-KR" altLang="en-US" dirty="0"/>
              <a:t> 넣어 수익을 창출한다</a:t>
            </a:r>
            <a:r>
              <a:rPr lang="en-US" altLang="ko-KR" dirty="0"/>
              <a:t>. 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4139952" y="1131590"/>
            <a:ext cx="260293" cy="36004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5874" y="625325"/>
            <a:ext cx="1928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pc="-15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2) </a:t>
            </a:r>
            <a:r>
              <a:rPr lang="ko-KR" altLang="en-US" sz="1500" spc="-15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광고를 통한 수익 창출</a:t>
            </a:r>
            <a:endParaRPr lang="ko-KR" altLang="en-US" sz="1600" dirty="0">
              <a:latin typeface="아리따-돋움(TTF)-Bold" pitchFamily="18" charset="-127"/>
              <a:ea typeface="아리따-돋움(TTF)-Bold" pitchFamily="18" charset="-127"/>
            </a:endParaRPr>
          </a:p>
          <a:p>
            <a:endParaRPr lang="ko-KR" altLang="en-US" sz="1500" spc="-15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28674" name="Picture 2" descr="http://cafeptthumb3.phinf.naver.net/20160728_120/river720_1469701713002o6I6T_JPEG/%C7%CF%B1%E2%BD%BA4%B4%DC%B0%E8%B3%B2.jpg?type=w74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779662"/>
            <a:ext cx="2376264" cy="2682768"/>
          </a:xfrm>
          <a:prstGeom prst="rect">
            <a:avLst/>
          </a:prstGeom>
          <a:noFill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1779662"/>
            <a:ext cx="2448272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223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0" y="0"/>
            <a:ext cx="1291587" cy="625325"/>
            <a:chOff x="7240853" y="2139702"/>
            <a:chExt cx="1291587" cy="625325"/>
          </a:xfrm>
        </p:grpSpPr>
        <p:sp>
          <p:nvSpPr>
            <p:cNvPr id="5" name="직사각형 4"/>
            <p:cNvSpPr/>
            <p:nvPr/>
          </p:nvSpPr>
          <p:spPr>
            <a:xfrm>
              <a:off x="7456876" y="2420450"/>
              <a:ext cx="1075564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15335" y="2426473"/>
              <a:ext cx="1117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어플</a:t>
              </a:r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 도안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53" y="2139702"/>
              <a:ext cx="43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rial Unicode MS" pitchFamily="50" charset="-127"/>
                  <a:ea typeface="Arial Unicode MS" pitchFamily="50" charset="-127"/>
                </a:rPr>
                <a:t>5</a:t>
              </a:r>
              <a:endParaRPr lang="ko-KR" altLang="en-US" sz="2800" dirty="0">
                <a:latin typeface="Arial Unicode MS" pitchFamily="50" charset="-127"/>
                <a:ea typeface="Arial Unicode MS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004048" y="77155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508104" y="771550"/>
            <a:ext cx="1800200" cy="4514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SemiBold" pitchFamily="18" charset="-127"/>
                <a:ea typeface="아리따-돋움(TTF)-SemiBold" pitchFamily="18" charset="-127"/>
              </a:rPr>
              <a:t>메인 화면</a:t>
            </a: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5076056" y="1203598"/>
            <a:ext cx="576064" cy="2880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어플 도안 3.png"/>
          <p:cNvPicPr>
            <a:picLocks noChangeAspect="1"/>
          </p:cNvPicPr>
          <p:nvPr/>
        </p:nvPicPr>
        <p:blipFill>
          <a:blip r:embed="rId2" cstate="print"/>
          <a:srcRect l="38188" t="12200" r="38187" b="9401"/>
          <a:stretch>
            <a:fillRect/>
          </a:stretch>
        </p:blipFill>
        <p:spPr>
          <a:xfrm>
            <a:off x="1763688" y="267494"/>
            <a:ext cx="3168352" cy="47525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436096" y="401191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itchFamily="18" charset="-127"/>
                <a:ea typeface="아리따-돋움(TTF)-Medium" pitchFamily="18" charset="-127"/>
              </a:rPr>
              <a:t>광고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20072" y="321982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알람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4499992" y="3435846"/>
            <a:ext cx="720080" cy="288032"/>
          </a:xfrm>
          <a:prstGeom prst="straightConnector1">
            <a:avLst/>
          </a:prstGeom>
          <a:ln w="25400" cap="flat" cmpd="sng">
            <a:solidFill>
              <a:schemeClr val="accent6"/>
            </a:solidFill>
            <a:prstDash val="lgDash"/>
            <a:round/>
            <a:headEnd type="none" w="sm" len="sm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4644008" y="4155926"/>
            <a:ext cx="720080" cy="288032"/>
          </a:xfrm>
          <a:prstGeom prst="straightConnector1">
            <a:avLst/>
          </a:prstGeom>
          <a:ln w="25400" cap="flat" cmpd="sng">
            <a:solidFill>
              <a:schemeClr val="accent6"/>
            </a:solidFill>
            <a:prstDash val="lgDash"/>
            <a:round/>
            <a:headEnd type="none" w="sm" len="sm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84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0" y="0"/>
            <a:ext cx="1291587" cy="625325"/>
            <a:chOff x="7240853" y="2139702"/>
            <a:chExt cx="1291587" cy="625325"/>
          </a:xfrm>
        </p:grpSpPr>
        <p:sp>
          <p:nvSpPr>
            <p:cNvPr id="5" name="직사각형 4"/>
            <p:cNvSpPr/>
            <p:nvPr/>
          </p:nvSpPr>
          <p:spPr>
            <a:xfrm>
              <a:off x="7456876" y="2420450"/>
              <a:ext cx="1075564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15335" y="2426473"/>
              <a:ext cx="1117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어플</a:t>
              </a:r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 도안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53" y="2139702"/>
              <a:ext cx="43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rial Unicode MS" pitchFamily="50" charset="-127"/>
                  <a:ea typeface="Arial Unicode MS" pitchFamily="50" charset="-127"/>
                </a:rPr>
                <a:t>5</a:t>
              </a:r>
              <a:endParaRPr lang="ko-KR" altLang="en-US" sz="2800" dirty="0">
                <a:latin typeface="Arial Unicode MS" pitchFamily="50" charset="-127"/>
                <a:ea typeface="Arial Unicode MS" pitchFamily="50" charset="-127"/>
              </a:endParaRPr>
            </a:p>
          </p:txBody>
        </p:sp>
      </p:grpSp>
      <p:pic>
        <p:nvPicPr>
          <p:cNvPr id="12" name="그림 11" descr="어플 도안.png"/>
          <p:cNvPicPr>
            <a:picLocks noChangeAspect="1"/>
          </p:cNvPicPr>
          <p:nvPr/>
        </p:nvPicPr>
        <p:blipFill>
          <a:blip r:embed="rId2" cstate="print"/>
          <a:srcRect l="38587" t="15136" r="38444" b="14735"/>
          <a:stretch>
            <a:fillRect/>
          </a:stretch>
        </p:blipFill>
        <p:spPr>
          <a:xfrm>
            <a:off x="827584" y="699542"/>
            <a:ext cx="2592288" cy="4443958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5508104" y="3435846"/>
            <a:ext cx="504056" cy="36004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04048" y="77155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635896" y="843558"/>
            <a:ext cx="2088232" cy="4514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SemiBold" pitchFamily="18" charset="-127"/>
                <a:ea typeface="아리따-돋움(TTF)-SemiBold" pitchFamily="18" charset="-127"/>
              </a:rPr>
              <a:t>녹음 및 분석 화면</a:t>
            </a:r>
          </a:p>
        </p:txBody>
      </p:sp>
      <p:pic>
        <p:nvPicPr>
          <p:cNvPr id="11" name="그림 10" descr="어플 도안2.png"/>
          <p:cNvPicPr>
            <a:picLocks noChangeAspect="1"/>
          </p:cNvPicPr>
          <p:nvPr/>
        </p:nvPicPr>
        <p:blipFill>
          <a:blip r:embed="rId3" cstate="print"/>
          <a:srcRect l="38975" t="15000" r="38975" b="13601"/>
          <a:stretch>
            <a:fillRect/>
          </a:stretch>
        </p:blipFill>
        <p:spPr>
          <a:xfrm>
            <a:off x="6084168" y="555526"/>
            <a:ext cx="2736304" cy="443725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779912" y="3939902"/>
            <a:ext cx="2088232" cy="4514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SemiBold" pitchFamily="18" charset="-127"/>
                <a:ea typeface="아리따-돋움(TTF)-SemiBold" pitchFamily="18" charset="-127"/>
              </a:rPr>
              <a:t>육아 커뮤니티 화면</a:t>
            </a: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3563888" y="1347614"/>
            <a:ext cx="576064" cy="2880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84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5496" y="0"/>
            <a:ext cx="1368152" cy="619302"/>
            <a:chOff x="323528" y="2139702"/>
            <a:chExt cx="1368152" cy="619302"/>
          </a:xfrm>
        </p:grpSpPr>
        <p:sp>
          <p:nvSpPr>
            <p:cNvPr id="11" name="직사각형 10"/>
            <p:cNvSpPr/>
            <p:nvPr/>
          </p:nvSpPr>
          <p:spPr>
            <a:xfrm>
              <a:off x="539551" y="2420450"/>
              <a:ext cx="1075563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8010" y="2420450"/>
              <a:ext cx="1193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팀 활동 사진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3528" y="2139702"/>
              <a:ext cx="43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rial Unicode MS" pitchFamily="50" charset="-127"/>
                  <a:ea typeface="Arial Unicode MS" pitchFamily="50" charset="-127"/>
                </a:rPr>
                <a:t>6</a:t>
              </a:r>
              <a:endParaRPr lang="ko-KR" altLang="en-US" sz="2800" dirty="0">
                <a:latin typeface="Arial Unicode MS" pitchFamily="50" charset="-127"/>
                <a:ea typeface="Arial Unicode MS" pitchFamily="50" charset="-127"/>
              </a:endParaRPr>
            </a:p>
          </p:txBody>
        </p:sp>
      </p:grpSp>
      <p:pic>
        <p:nvPicPr>
          <p:cNvPr id="9217" name="Picture 1" descr="C:\Users\user\Desktop\김호연\애들 사진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87574"/>
            <a:ext cx="4680520" cy="3510390"/>
          </a:xfrm>
          <a:prstGeom prst="rect">
            <a:avLst/>
          </a:prstGeom>
          <a:noFill/>
        </p:spPr>
      </p:pic>
      <p:pic>
        <p:nvPicPr>
          <p:cNvPr id="9218" name="Picture 2" descr="C:\Users\user\Documents\카카오톡 받은 파일\옥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1923678"/>
            <a:ext cx="3168352" cy="2376264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5292080" y="105958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사진가 </a:t>
            </a:r>
            <a:r>
              <a:rPr lang="en-US" altLang="ko-KR" dirty="0"/>
              <a:t>: </a:t>
            </a:r>
            <a:r>
              <a:rPr lang="ko-KR" altLang="en-US" dirty="0"/>
              <a:t>김호연</a:t>
            </a:r>
          </a:p>
        </p:txBody>
      </p:sp>
    </p:spTree>
    <p:extLst>
      <p:ext uri="{BB962C8B-B14F-4D97-AF65-F5344CB8AC3E}">
        <p14:creationId xmlns:p14="http://schemas.microsoft.com/office/powerpoint/2010/main" val="3511553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15816" y="2067694"/>
            <a:ext cx="3312368" cy="8640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24168" y="2157742"/>
            <a:ext cx="3060000" cy="6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39752" y="2254101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Q&amp;A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374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15816" y="2067694"/>
            <a:ext cx="3312368" cy="8640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24168" y="2157742"/>
            <a:ext cx="3060000" cy="6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39752" y="2254101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감사합니다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Wingdings" panose="05000000000000000000" pitchFamily="2" charset="2"/>
              </a:rPr>
              <a:t>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79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27884" y="555885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Contents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16117" y="2139702"/>
            <a:ext cx="1291587" cy="619302"/>
            <a:chOff x="323528" y="2139702"/>
            <a:chExt cx="1291587" cy="619302"/>
          </a:xfrm>
        </p:grpSpPr>
        <p:sp>
          <p:nvSpPr>
            <p:cNvPr id="6" name="직사각형 5"/>
            <p:cNvSpPr/>
            <p:nvPr/>
          </p:nvSpPr>
          <p:spPr>
            <a:xfrm>
              <a:off x="539551" y="2420450"/>
              <a:ext cx="1075563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8010" y="2420450"/>
              <a:ext cx="1117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문제 인식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3528" y="2139702"/>
              <a:ext cx="43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rial Unicode MS" pitchFamily="50" charset="-127"/>
                  <a:ea typeface="Arial Unicode MS" pitchFamily="50" charset="-127"/>
                </a:rPr>
                <a:t>1</a:t>
              </a:r>
              <a:endParaRPr lang="ko-KR" altLang="en-US" sz="2800" dirty="0">
                <a:latin typeface="Arial Unicode MS" pitchFamily="50" charset="-127"/>
                <a:ea typeface="Arial Unicode MS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948264" y="2139702"/>
            <a:ext cx="1553710" cy="626586"/>
            <a:chOff x="7240853" y="2139702"/>
            <a:chExt cx="1553710" cy="626586"/>
          </a:xfrm>
        </p:grpSpPr>
        <p:sp>
          <p:nvSpPr>
            <p:cNvPr id="15" name="직사각형 14"/>
            <p:cNvSpPr/>
            <p:nvPr/>
          </p:nvSpPr>
          <p:spPr>
            <a:xfrm>
              <a:off x="7456877" y="2427734"/>
              <a:ext cx="1296144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84869" y="2427734"/>
              <a:ext cx="14096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기대 효과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40853" y="2139702"/>
              <a:ext cx="43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rial Unicode MS" pitchFamily="50" charset="-127"/>
                  <a:ea typeface="Arial Unicode MS" pitchFamily="50" charset="-127"/>
                </a:rPr>
                <a:t>4</a:t>
              </a:r>
              <a:endParaRPr lang="ko-KR" altLang="en-US" sz="2800" dirty="0">
                <a:latin typeface="Arial Unicode MS" pitchFamily="50" charset="-127"/>
                <a:ea typeface="Arial Unicode MS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88024" y="2139702"/>
            <a:ext cx="1584176" cy="619302"/>
            <a:chOff x="7215332" y="2139702"/>
            <a:chExt cx="1584176" cy="619302"/>
          </a:xfrm>
        </p:grpSpPr>
        <p:sp>
          <p:nvSpPr>
            <p:cNvPr id="20" name="직사각형 19"/>
            <p:cNvSpPr/>
            <p:nvPr/>
          </p:nvSpPr>
          <p:spPr>
            <a:xfrm>
              <a:off x="7456876" y="2420450"/>
              <a:ext cx="1342632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75372" y="2427734"/>
              <a:ext cx="11171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주요 기능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15332" y="2139702"/>
              <a:ext cx="43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rial Unicode MS" pitchFamily="50" charset="-127"/>
                  <a:ea typeface="Arial Unicode MS" pitchFamily="50" charset="-127"/>
                </a:rPr>
                <a:t>3</a:t>
              </a:r>
              <a:endParaRPr lang="ko-KR" altLang="en-US" sz="2800" dirty="0">
                <a:latin typeface="Arial Unicode MS" pitchFamily="50" charset="-127"/>
                <a:ea typeface="Arial Unicode MS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606819" y="2139702"/>
            <a:ext cx="1507611" cy="625325"/>
            <a:chOff x="7240853" y="2139702"/>
            <a:chExt cx="1507611" cy="625325"/>
          </a:xfrm>
        </p:grpSpPr>
        <p:sp>
          <p:nvSpPr>
            <p:cNvPr id="24" name="직사각형 23"/>
            <p:cNvSpPr/>
            <p:nvPr/>
          </p:nvSpPr>
          <p:spPr>
            <a:xfrm>
              <a:off x="7456876" y="2420450"/>
              <a:ext cx="1291588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46727" y="2426473"/>
              <a:ext cx="1117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문제 정의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40853" y="2139702"/>
              <a:ext cx="43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rial Unicode MS" pitchFamily="50" charset="-127"/>
                  <a:ea typeface="Arial Unicode MS" pitchFamily="50" charset="-127"/>
                </a:rPr>
                <a:t>2</a:t>
              </a:r>
              <a:endParaRPr lang="ko-KR" altLang="en-US" sz="2800" dirty="0">
                <a:latin typeface="Arial Unicode MS" pitchFamily="50" charset="-127"/>
                <a:ea typeface="Arial Unicode MS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699792" y="3291830"/>
            <a:ext cx="1291587" cy="619302"/>
            <a:chOff x="323528" y="2139702"/>
            <a:chExt cx="1291587" cy="619302"/>
          </a:xfrm>
        </p:grpSpPr>
        <p:sp>
          <p:nvSpPr>
            <p:cNvPr id="34" name="직사각형 33"/>
            <p:cNvSpPr/>
            <p:nvPr/>
          </p:nvSpPr>
          <p:spPr>
            <a:xfrm>
              <a:off x="539551" y="2420450"/>
              <a:ext cx="1075563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98010" y="2420450"/>
              <a:ext cx="1117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어플</a:t>
              </a:r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 도안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3528" y="2139702"/>
              <a:ext cx="43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rial Unicode MS" pitchFamily="50" charset="-127"/>
                  <a:ea typeface="Arial Unicode MS" pitchFamily="50" charset="-127"/>
                </a:rPr>
                <a:t>5</a:t>
              </a:r>
              <a:endParaRPr lang="ko-KR" altLang="en-US" sz="2800" dirty="0">
                <a:latin typeface="Arial Unicode MS" pitchFamily="50" charset="-127"/>
                <a:ea typeface="Arial Unicode MS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004048" y="3291830"/>
            <a:ext cx="1440160" cy="626586"/>
            <a:chOff x="323528" y="2139702"/>
            <a:chExt cx="1440160" cy="626586"/>
          </a:xfrm>
        </p:grpSpPr>
        <p:sp>
          <p:nvSpPr>
            <p:cNvPr id="38" name="직사각형 37"/>
            <p:cNvSpPr/>
            <p:nvPr/>
          </p:nvSpPr>
          <p:spPr>
            <a:xfrm>
              <a:off x="539551" y="2420450"/>
              <a:ext cx="1224137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1560" y="2427734"/>
              <a:ext cx="1117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팀 활동 사진 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23528" y="2139702"/>
              <a:ext cx="43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rial Unicode MS" pitchFamily="50" charset="-127"/>
                  <a:ea typeface="Arial Unicode MS" pitchFamily="50" charset="-127"/>
                </a:rPr>
                <a:t>6</a:t>
              </a:r>
              <a:endParaRPr lang="ko-KR" altLang="en-US" sz="2800" dirty="0">
                <a:latin typeface="Arial Unicode MS" pitchFamily="50" charset="-127"/>
                <a:ea typeface="Arial Unicode MS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9952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5496" y="0"/>
            <a:ext cx="1291587" cy="619302"/>
            <a:chOff x="323528" y="2139702"/>
            <a:chExt cx="1291587" cy="619302"/>
          </a:xfrm>
        </p:grpSpPr>
        <p:sp>
          <p:nvSpPr>
            <p:cNvPr id="5" name="직사각형 4"/>
            <p:cNvSpPr/>
            <p:nvPr/>
          </p:nvSpPr>
          <p:spPr>
            <a:xfrm>
              <a:off x="539551" y="2420450"/>
              <a:ext cx="1075563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8010" y="2420450"/>
              <a:ext cx="1117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문제인식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3528" y="2139702"/>
              <a:ext cx="43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rial Unicode MS" pitchFamily="50" charset="-127"/>
                  <a:ea typeface="Arial Unicode MS" pitchFamily="50" charset="-127"/>
                </a:rPr>
                <a:t>1</a:t>
              </a:r>
              <a:endParaRPr lang="ko-KR" altLang="en-US" sz="2800" dirty="0">
                <a:latin typeface="Arial Unicode MS" pitchFamily="50" charset="-127"/>
                <a:ea typeface="Arial Unicode MS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827584" y="1347614"/>
            <a:ext cx="3312368" cy="3168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60032" y="2571750"/>
            <a:ext cx="3312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br>
              <a:rPr lang="en-US" altLang="ko-KR" sz="1600" dirty="0">
                <a:latin typeface="아리따-돋움(TTF)-Medium" pitchFamily="18" charset="-127"/>
                <a:ea typeface="아리따-돋움(TTF)-Medium" pitchFamily="18" charset="-127"/>
              </a:rPr>
            </a:br>
            <a:r>
              <a:rPr lang="en-US" altLang="ko-KR" sz="1600" dirty="0" err="1">
                <a:latin typeface="아리따-돋움(TTF)-Medium" pitchFamily="18" charset="-127"/>
                <a:ea typeface="아리따-돋움(TTF)-Medium" pitchFamily="18" charset="-127"/>
              </a:rPr>
              <a:t>초보</a:t>
            </a:r>
            <a:r>
              <a:rPr lang="en-US" altLang="ko-KR" sz="1600" dirty="0">
                <a:latin typeface="아리따-돋움(TTF)-Medium" pitchFamily="18" charset="-127"/>
                <a:ea typeface="아리따-돋움(TTF)-Medium" pitchFamily="18" charset="-127"/>
              </a:rPr>
              <a:t> </a:t>
            </a:r>
            <a:r>
              <a:rPr lang="en-US" altLang="ko-KR" sz="1600" dirty="0" err="1">
                <a:latin typeface="아리따-돋움(TTF)-Medium" pitchFamily="18" charset="-127"/>
                <a:ea typeface="아리따-돋움(TTF)-Medium" pitchFamily="18" charset="-127"/>
              </a:rPr>
              <a:t>부모들은</a:t>
            </a:r>
            <a:r>
              <a:rPr lang="en-US" altLang="ko-KR" sz="1600" dirty="0">
                <a:latin typeface="아리따-돋움(TTF)-Medium" pitchFamily="18" charset="-127"/>
                <a:ea typeface="아리따-돋움(TTF)-Medium" pitchFamily="18" charset="-127"/>
              </a:rPr>
              <a:t> </a:t>
            </a:r>
          </a:p>
          <a:p>
            <a:pPr fontAlgn="base"/>
            <a:r>
              <a:rPr lang="en-US" altLang="ko-KR" sz="1600" dirty="0" err="1">
                <a:latin typeface="아리따-돋움(TTF)-Medium" pitchFamily="18" charset="-127"/>
                <a:ea typeface="아리따-돋움(TTF)-Medium" pitchFamily="18" charset="-127"/>
              </a:rPr>
              <a:t>대화가</a:t>
            </a:r>
            <a:r>
              <a:rPr lang="en-US" altLang="ko-KR" sz="1600" dirty="0">
                <a:latin typeface="아리따-돋움(TTF)-Medium" pitchFamily="18" charset="-127"/>
                <a:ea typeface="아리따-돋움(TTF)-Medium" pitchFamily="18" charset="-127"/>
              </a:rPr>
              <a:t> </a:t>
            </a:r>
            <a:r>
              <a:rPr lang="en-US" altLang="ko-KR" sz="1600" dirty="0" err="1">
                <a:latin typeface="아리따-돋움(TTF)-Medium" pitchFamily="18" charset="-127"/>
                <a:ea typeface="아리따-돋움(TTF)-Medium" pitchFamily="18" charset="-127"/>
              </a:rPr>
              <a:t>통하지</a:t>
            </a:r>
            <a:r>
              <a:rPr lang="en-US" altLang="ko-KR" sz="1600" dirty="0">
                <a:latin typeface="아리따-돋움(TTF)-Medium" pitchFamily="18" charset="-127"/>
                <a:ea typeface="아리따-돋움(TTF)-Medium" pitchFamily="18" charset="-127"/>
              </a:rPr>
              <a:t> </a:t>
            </a:r>
            <a:r>
              <a:rPr lang="en-US" altLang="ko-KR" sz="1600" dirty="0" err="1">
                <a:latin typeface="아리따-돋움(TTF)-Medium" pitchFamily="18" charset="-127"/>
                <a:ea typeface="아리따-돋움(TTF)-Medium" pitchFamily="18" charset="-127"/>
              </a:rPr>
              <a:t>않는</a:t>
            </a:r>
            <a:r>
              <a:rPr lang="en-US" altLang="ko-KR" sz="1600" dirty="0">
                <a:latin typeface="아리따-돋움(TTF)-Medium" pitchFamily="18" charset="-127"/>
                <a:ea typeface="아리따-돋움(TTF)-Medium" pitchFamily="18" charset="-127"/>
              </a:rPr>
              <a:t> </a:t>
            </a:r>
            <a:r>
              <a:rPr lang="en-US" altLang="ko-KR" sz="1600" dirty="0" err="1">
                <a:latin typeface="아리따-돋움(TTF)-Medium" pitchFamily="18" charset="-127"/>
                <a:ea typeface="아리따-돋움(TTF)-Medium" pitchFamily="18" charset="-127"/>
              </a:rPr>
              <a:t>아기들</a:t>
            </a:r>
            <a:r>
              <a:rPr lang="ko-KR" altLang="en-US" sz="1600" dirty="0">
                <a:latin typeface="아리따-돋움(TTF)-Medium" pitchFamily="18" charset="-127"/>
                <a:ea typeface="아리따-돋움(TTF)-Medium" pitchFamily="18" charset="-127"/>
              </a:rPr>
              <a:t>과</a:t>
            </a:r>
            <a:r>
              <a:rPr lang="en-US" altLang="ko-KR" sz="1600" dirty="0">
                <a:latin typeface="아리따-돋움(TTF)-Medium" pitchFamily="18" charset="-127"/>
                <a:ea typeface="아리따-돋움(TTF)-Medium" pitchFamily="18" charset="-127"/>
              </a:rPr>
              <a:t> </a:t>
            </a:r>
            <a:r>
              <a:rPr lang="en-US" altLang="ko-KR" sz="1600" dirty="0" err="1">
                <a:latin typeface="아리따-돋움(TTF)-Medium" pitchFamily="18" charset="-127"/>
                <a:ea typeface="아리따-돋움(TTF)-Medium" pitchFamily="18" charset="-127"/>
              </a:rPr>
              <a:t>소통이</a:t>
            </a:r>
            <a:r>
              <a:rPr lang="en-US" altLang="ko-KR" sz="1600" dirty="0">
                <a:latin typeface="아리따-돋움(TTF)-Medium" pitchFamily="18" charset="-127"/>
                <a:ea typeface="아리따-돋움(TTF)-Medium" pitchFamily="18" charset="-127"/>
              </a:rPr>
              <a:t> </a:t>
            </a:r>
            <a:r>
              <a:rPr lang="en-US" altLang="ko-KR" sz="1600" dirty="0" err="1">
                <a:latin typeface="아리따-돋움(TTF)-Medium" pitchFamily="18" charset="-127"/>
                <a:ea typeface="아리따-돋움(TTF)-Medium" pitchFamily="18" charset="-127"/>
              </a:rPr>
              <a:t>되지</a:t>
            </a:r>
            <a:r>
              <a:rPr lang="en-US" altLang="ko-KR" sz="1600" dirty="0">
                <a:latin typeface="아리따-돋움(TTF)-Medium" pitchFamily="18" charset="-127"/>
                <a:ea typeface="아리따-돋움(TTF)-Medium" pitchFamily="18" charset="-127"/>
              </a:rPr>
              <a:t> </a:t>
            </a:r>
            <a:r>
              <a:rPr lang="en-US" altLang="ko-KR" sz="1600" dirty="0" err="1">
                <a:latin typeface="아리따-돋움(TTF)-Medium" pitchFamily="18" charset="-127"/>
                <a:ea typeface="아리따-돋움(TTF)-Medium" pitchFamily="18" charset="-127"/>
              </a:rPr>
              <a:t>않아</a:t>
            </a:r>
            <a:r>
              <a:rPr lang="en-US" altLang="ko-KR" sz="1600" dirty="0">
                <a:latin typeface="아리따-돋움(TTF)-Medium" pitchFamily="18" charset="-127"/>
                <a:ea typeface="아리따-돋움(TTF)-Medium" pitchFamily="18" charset="-127"/>
              </a:rPr>
              <a:t> </a:t>
            </a:r>
            <a:r>
              <a:rPr lang="en-US" altLang="ko-KR" sz="1600" dirty="0" err="1">
                <a:latin typeface="아리따-돋움(TTF)-Medium" pitchFamily="18" charset="-127"/>
                <a:ea typeface="아리따-돋움(TTF)-Medium" pitchFamily="18" charset="-127"/>
              </a:rPr>
              <a:t>곤란을</a:t>
            </a:r>
            <a:r>
              <a:rPr lang="en-US" altLang="ko-KR" sz="1600" dirty="0">
                <a:latin typeface="아리따-돋움(TTF)-Medium" pitchFamily="18" charset="-127"/>
                <a:ea typeface="아리따-돋움(TTF)-Medium" pitchFamily="18" charset="-127"/>
              </a:rPr>
              <a:t> </a:t>
            </a:r>
            <a:r>
              <a:rPr lang="en-US" altLang="ko-KR" sz="1600" dirty="0" err="1">
                <a:latin typeface="아리따-돋움(TTF)-Medium" pitchFamily="18" charset="-127"/>
                <a:ea typeface="아리따-돋움(TTF)-Medium" pitchFamily="18" charset="-127"/>
              </a:rPr>
              <a:t>겪는</a:t>
            </a:r>
            <a:r>
              <a:rPr lang="en-US" altLang="ko-KR" sz="1600" dirty="0">
                <a:latin typeface="아리따-돋움(TTF)-Medium" pitchFamily="18" charset="-127"/>
                <a:ea typeface="아리따-돋움(TTF)-Medium" pitchFamily="18" charset="-127"/>
              </a:rPr>
              <a:t> </a:t>
            </a:r>
            <a:r>
              <a:rPr lang="en-US" altLang="ko-KR" sz="1600" dirty="0" err="1">
                <a:latin typeface="아리따-돋움(TTF)-Medium" pitchFamily="18" charset="-127"/>
                <a:ea typeface="아리따-돋움(TTF)-Medium" pitchFamily="18" charset="-127"/>
              </a:rPr>
              <a:t>경우가</a:t>
            </a:r>
            <a:r>
              <a:rPr lang="en-US" altLang="ko-KR" sz="1600" dirty="0">
                <a:latin typeface="아리따-돋움(TTF)-Medium" pitchFamily="18" charset="-127"/>
                <a:ea typeface="아리따-돋움(TTF)-Medium" pitchFamily="18" charset="-127"/>
              </a:rPr>
              <a:t> </a:t>
            </a:r>
            <a:r>
              <a:rPr lang="en-US" altLang="ko-KR" sz="1600" dirty="0" err="1">
                <a:latin typeface="아리따-돋움(TTF)-Medium" pitchFamily="18" charset="-127"/>
                <a:ea typeface="아리따-돋움(TTF)-Medium" pitchFamily="18" charset="-127"/>
              </a:rPr>
              <a:t>많다</a:t>
            </a:r>
            <a:r>
              <a:rPr lang="en-US" altLang="ko-KR" sz="1600" dirty="0">
                <a:latin typeface="아리따-돋움(TTF)-Medium" pitchFamily="18" charset="-127"/>
                <a:ea typeface="아리따-돋움(TTF)-Medium" pitchFamily="18" charset="-127"/>
              </a:rPr>
              <a:t>.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Medium" pitchFamily="18" charset="-127"/>
              <a:ea typeface="아리따-돋움(TTF)-Mediu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20072" y="1347614"/>
            <a:ext cx="3024336" cy="5760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220072" y="1419622"/>
            <a:ext cx="3923928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아리따-돋움(TTF)-Bold" pitchFamily="18" charset="-127"/>
                <a:ea typeface="아리따-돋움(TTF)-Bold" pitchFamily="18" charset="-127"/>
              </a:rPr>
              <a:t>아기의 의사 표현 수단</a:t>
            </a:r>
            <a:r>
              <a:rPr lang="en-US" altLang="ko-KR" sz="1600" dirty="0">
                <a:latin typeface="아리따-돋움(TTF)-Bold" pitchFamily="18" charset="-127"/>
                <a:ea typeface="아리따-돋움(TTF)-Bold" pitchFamily="18" charset="-127"/>
              </a:rPr>
              <a:t>:</a:t>
            </a:r>
            <a:r>
              <a:rPr lang="ko-KR" altLang="en-US" sz="1600" dirty="0">
                <a:latin typeface="아리따-돋움(TTF)-Bold" pitchFamily="18" charset="-127"/>
                <a:ea typeface="아리따-돋움(TTF)-Bold" pitchFamily="18" charset="-127"/>
              </a:rPr>
              <a:t> 울음소리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Bold" pitchFamily="18" charset="-127"/>
                <a:ea typeface="아리따-돋움(TTF)-Bold" pitchFamily="18" charset="-127"/>
                <a:sym typeface="Wingdings" panose="05000000000000000000" pitchFamily="2" charset="2"/>
              </a:rPr>
              <a:t>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Bold" pitchFamily="18" charset="-127"/>
              <a:ea typeface="아리따-돋움(TTF)-Bold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4355976" y="1563638"/>
            <a:ext cx="792088" cy="288032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563638"/>
            <a:ext cx="2880320" cy="272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1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35496" y="0"/>
            <a:ext cx="1291587" cy="619302"/>
            <a:chOff x="323528" y="2139702"/>
            <a:chExt cx="1291587" cy="619302"/>
          </a:xfrm>
        </p:grpSpPr>
        <p:sp>
          <p:nvSpPr>
            <p:cNvPr id="5" name="직사각형 4"/>
            <p:cNvSpPr/>
            <p:nvPr/>
          </p:nvSpPr>
          <p:spPr>
            <a:xfrm>
              <a:off x="539551" y="2420450"/>
              <a:ext cx="1075563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8010" y="2420450"/>
              <a:ext cx="1117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문제인식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3528" y="2139702"/>
              <a:ext cx="43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rial Unicode MS" pitchFamily="50" charset="-127"/>
                  <a:ea typeface="Arial Unicode MS" pitchFamily="50" charset="-127"/>
                </a:rPr>
                <a:t>1</a:t>
              </a:r>
              <a:endParaRPr lang="ko-KR" altLang="en-US" sz="2800" dirty="0">
                <a:latin typeface="Arial Unicode MS" pitchFamily="50" charset="-127"/>
                <a:ea typeface="Arial Unicode MS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827584" y="1347614"/>
            <a:ext cx="3312368" cy="3168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32040" y="4011910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itchFamily="18" charset="-127"/>
                <a:ea typeface="아리따-돋움(TTF)-Medium" pitchFamily="18" charset="-127"/>
              </a:rPr>
              <a:t>아기의 울음소리를 구별하기 위한 방법이 시중에 나와있지만 이는 객관적이지 못하고 부정확하다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itchFamily="18" charset="-127"/>
                <a:ea typeface="아리따-돋움(TTF)-Medium" pitchFamily="18" charset="-127"/>
              </a:rPr>
              <a:t>.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Medium" pitchFamily="18" charset="-127"/>
              <a:ea typeface="아리따-돋움(TTF)-Mediu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64088" y="1419622"/>
            <a:ext cx="2304256" cy="4592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292080" y="1419622"/>
            <a:ext cx="2405483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객관적이지 않은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구별볍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12" name="직선 연결선 11"/>
          <p:cNvCxnSpPr>
            <a:endCxn id="11" idx="1"/>
          </p:cNvCxnSpPr>
          <p:nvPr/>
        </p:nvCxnSpPr>
        <p:spPr>
          <a:xfrm flipV="1">
            <a:off x="4355976" y="1627820"/>
            <a:ext cx="936104" cy="22385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63638"/>
            <a:ext cx="3162300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841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3321E-6 L 3.88889E-6 -0.2624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35496" y="0"/>
            <a:ext cx="1291587" cy="619302"/>
            <a:chOff x="323528" y="2139702"/>
            <a:chExt cx="1291587" cy="619302"/>
          </a:xfrm>
        </p:grpSpPr>
        <p:sp>
          <p:nvSpPr>
            <p:cNvPr id="11" name="직사각형 10"/>
            <p:cNvSpPr/>
            <p:nvPr/>
          </p:nvSpPr>
          <p:spPr>
            <a:xfrm>
              <a:off x="539551" y="2420450"/>
              <a:ext cx="1075563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8010" y="2420450"/>
              <a:ext cx="1117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문제 정의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3528" y="2139702"/>
              <a:ext cx="43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rial Unicode MS" pitchFamily="50" charset="-127"/>
                  <a:ea typeface="Arial Unicode MS" pitchFamily="50" charset="-127"/>
                </a:rPr>
                <a:t>2</a:t>
              </a:r>
              <a:endParaRPr lang="ko-KR" altLang="en-US" sz="2800" dirty="0">
                <a:latin typeface="Arial Unicode MS" pitchFamily="50" charset="-127"/>
                <a:ea typeface="Arial Unicode MS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83568" y="1923678"/>
            <a:ext cx="741682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아리따-돋움(TTF)-SemiBold" pitchFamily="18" charset="-127"/>
                <a:ea typeface="아리따-돋움(TTF)-SemiBold" pitchFamily="18" charset="-127"/>
              </a:rPr>
              <a:t>아기의 의사 표현 수단인 울음소리를 </a:t>
            </a:r>
            <a:r>
              <a:rPr lang="ko-KR" altLang="en-US" sz="2000" dirty="0">
                <a:latin typeface="아리따-돋움(TTF)-SemiBold" pitchFamily="18" charset="-127"/>
                <a:ea typeface="아리따-돋움(TTF)-SemiBold" pitchFamily="18" charset="-127"/>
              </a:rPr>
              <a:t>파악해 </a:t>
            </a:r>
            <a:endParaRPr lang="en-US" altLang="ko-KR" sz="2000" dirty="0">
              <a:latin typeface="아리따-돋움(TTF)-SemiBold" pitchFamily="18" charset="-127"/>
              <a:ea typeface="아리따-돋움(TTF)-SemiBold" pitchFamily="18" charset="-127"/>
            </a:endParaRPr>
          </a:p>
          <a:p>
            <a:pPr algn="ctr"/>
            <a:r>
              <a:rPr lang="ko-KR" altLang="en-US" sz="2000" dirty="0">
                <a:latin typeface="아리따-돋움(TTF)-SemiBold" pitchFamily="18" charset="-127"/>
                <a:ea typeface="아리따-돋움(TTF)-SemiBold" pitchFamily="18" charset="-127"/>
              </a:rPr>
              <a:t>아기의 상황을 파악하는 것을 돕는 </a:t>
            </a:r>
            <a:r>
              <a:rPr lang="ko-KR" altLang="en-US" sz="2000" dirty="0" err="1">
                <a:latin typeface="아리따-돋움(TTF)-SemiBold" pitchFamily="18" charset="-127"/>
                <a:ea typeface="아리따-돋움(TTF)-SemiBold" pitchFamily="18" charset="-127"/>
              </a:rPr>
              <a:t>어플</a:t>
            </a:r>
            <a:endParaRPr lang="en-US" altLang="ko-KR" sz="2000" dirty="0">
              <a:latin typeface="아리따-돋움(TTF)-SemiBold" pitchFamily="18" charset="-127"/>
              <a:ea typeface="아리따-돋움(TTF)-SemiBold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155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874" y="625325"/>
            <a:ext cx="3186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spc="-150" dirty="0">
                <a:latin typeface="아리따-돋움(TTF)-Bold" pitchFamily="18" charset="-127"/>
                <a:ea typeface="아리따-돋움(TTF)-Bold" pitchFamily="18" charset="-127"/>
              </a:rPr>
              <a:t>1)  </a:t>
            </a:r>
            <a:r>
              <a:rPr lang="ko-KR" altLang="en-US" sz="1600" spc="-150" dirty="0">
                <a:latin typeface="아리따-돋움(TTF)-Bold" pitchFamily="18" charset="-127"/>
                <a:ea typeface="아리따-돋움(TTF)-Bold" pitchFamily="18" charset="-127"/>
              </a:rPr>
              <a:t>울음 소리 분석을 통한  건강상태 체크</a:t>
            </a:r>
            <a:endParaRPr lang="ko-KR" altLang="en-US" dirty="0"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6" name="내용 개체 틀 15"/>
          <p:cNvSpPr>
            <a:spLocks noGrp="1"/>
          </p:cNvSpPr>
          <p:nvPr>
            <p:ph sz="half" idx="2"/>
          </p:nvPr>
        </p:nvSpPr>
        <p:spPr>
          <a:xfrm>
            <a:off x="899592" y="1131590"/>
            <a:ext cx="7776864" cy="79208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2000" dirty="0">
                <a:latin typeface="아리따-돋움(TTF)-Light" pitchFamily="18" charset="-127"/>
                <a:ea typeface="아리따-돋움(TTF)-Light" pitchFamily="18" charset="-127"/>
              </a:rPr>
              <a:t> </a:t>
            </a:r>
            <a:r>
              <a:rPr lang="ko-KR" altLang="en-US" sz="1800" dirty="0">
                <a:latin typeface="아리따-돋움(TTF)-Medium" pitchFamily="18" charset="-127"/>
                <a:ea typeface="아리따-돋움(TTF)-Medium" pitchFamily="18" charset="-127"/>
              </a:rPr>
              <a:t>아기의 울음소리를 녹음해서 수집한 아기 울음소리 데이터베이스와 </a:t>
            </a:r>
            <a:endParaRPr lang="en-US" altLang="ko-KR" sz="1800" dirty="0">
              <a:latin typeface="아리따-돋움(TTF)-Medium" pitchFamily="18" charset="-127"/>
              <a:ea typeface="아리따-돋움(TTF)-Medium" pitchFamily="18" charset="-127"/>
            </a:endParaRPr>
          </a:p>
          <a:p>
            <a:pPr>
              <a:buNone/>
            </a:pPr>
            <a:r>
              <a:rPr lang="ko-KR" altLang="en-US" sz="1800" dirty="0">
                <a:latin typeface="아리따-돋움(TTF)-Medium" pitchFamily="18" charset="-127"/>
                <a:ea typeface="아리따-돋움(TTF)-Medium" pitchFamily="18" charset="-127"/>
              </a:rPr>
              <a:t>데시벨</a:t>
            </a:r>
            <a:r>
              <a:rPr lang="en-US" altLang="ko-KR" sz="1800" dirty="0">
                <a:latin typeface="아리따-돋움(TTF)-Medium" pitchFamily="18" charset="-127"/>
                <a:ea typeface="아리따-돋움(TTF)-Medium" pitchFamily="18" charset="-127"/>
              </a:rPr>
              <a:t>, </a:t>
            </a:r>
            <a:r>
              <a:rPr lang="ko-KR" altLang="en-US" sz="1800" dirty="0">
                <a:latin typeface="아리따-돋움(TTF)-Medium" pitchFamily="18" charset="-127"/>
                <a:ea typeface="아리따-돋움(TTF)-Medium" pitchFamily="18" charset="-127"/>
              </a:rPr>
              <a:t>주파수와 </a:t>
            </a:r>
            <a:r>
              <a:rPr lang="ko-KR" altLang="en-US" sz="1800" dirty="0" err="1">
                <a:latin typeface="아리따-돋움(TTF)-Medium" pitchFamily="18" charset="-127"/>
                <a:ea typeface="아리따-돋움(TTF)-Medium" pitchFamily="18" charset="-127"/>
              </a:rPr>
              <a:t>간격등을</a:t>
            </a:r>
            <a:r>
              <a:rPr lang="ko-KR" altLang="en-US" sz="1800" dirty="0">
                <a:latin typeface="아리따-돋움(TTF)-Medium" pitchFamily="18" charset="-127"/>
                <a:ea typeface="아리따-돋움(TTF)-Medium" pitchFamily="18" charset="-127"/>
              </a:rPr>
              <a:t> 비교하여 아기의 상태를 알 수 있다</a:t>
            </a:r>
            <a:r>
              <a:rPr lang="en-US" altLang="ko-KR" sz="1800" dirty="0">
                <a:latin typeface="아리따-돋움(TTF)-Medium" pitchFamily="18" charset="-127"/>
                <a:ea typeface="아리따-돋움(TTF)-Medium" pitchFamily="18" charset="-127"/>
              </a:rPr>
              <a:t>. </a:t>
            </a:r>
            <a:endParaRPr lang="ko-KR" altLang="en-US" sz="1800" dirty="0">
              <a:latin typeface="아리따-돋움(TTF)-Medium" pitchFamily="18" charset="-127"/>
              <a:ea typeface="아리따-돋움(TTF)-Medium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5496" y="0"/>
            <a:ext cx="1291587" cy="619302"/>
            <a:chOff x="323528" y="2139702"/>
            <a:chExt cx="1291587" cy="619302"/>
          </a:xfrm>
        </p:grpSpPr>
        <p:sp>
          <p:nvSpPr>
            <p:cNvPr id="19" name="직사각형 18"/>
            <p:cNvSpPr/>
            <p:nvPr/>
          </p:nvSpPr>
          <p:spPr>
            <a:xfrm>
              <a:off x="539551" y="2420450"/>
              <a:ext cx="1075563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8010" y="2420450"/>
              <a:ext cx="1117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주요기능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528" y="2139702"/>
              <a:ext cx="43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rial Unicode MS" pitchFamily="50" charset="-127"/>
                  <a:ea typeface="Arial Unicode MS" pitchFamily="50" charset="-127"/>
                </a:rPr>
                <a:t>3</a:t>
              </a:r>
              <a:endParaRPr lang="ko-KR" altLang="en-US" sz="2800" dirty="0">
                <a:latin typeface="Arial Unicode MS" pitchFamily="50" charset="-127"/>
                <a:ea typeface="Arial Unicode MS" pitchFamily="50" charset="-127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139702"/>
            <a:ext cx="4320480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3294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874" y="625325"/>
            <a:ext cx="142699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2)</a:t>
            </a:r>
            <a:r>
              <a:rPr lang="en-US" altLang="ko-KR" sz="1600" spc="-150" dirty="0"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sz="1600" spc="-150" dirty="0">
                <a:latin typeface="아리따-돋움(TTF)-Bold" pitchFamily="18" charset="-127"/>
                <a:ea typeface="아리따-돋움(TTF)-Bold" pitchFamily="18" charset="-127"/>
              </a:rPr>
              <a:t>백색소음 기능</a:t>
            </a:r>
            <a:endParaRPr lang="ko-KR" altLang="en-US" sz="1600" dirty="0">
              <a:latin typeface="아리따-돋움(TTF)-Bold" pitchFamily="18" charset="-127"/>
              <a:ea typeface="아리따-돋움(TTF)-Bold" pitchFamily="18" charset="-127"/>
            </a:endParaRPr>
          </a:p>
          <a:p>
            <a:endParaRPr lang="ko-KR" altLang="en-US" sz="1500" spc="-15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5496" y="0"/>
            <a:ext cx="1291587" cy="619302"/>
            <a:chOff x="323528" y="2139702"/>
            <a:chExt cx="1291587" cy="619302"/>
          </a:xfrm>
        </p:grpSpPr>
        <p:sp>
          <p:nvSpPr>
            <p:cNvPr id="18" name="직사각형 17"/>
            <p:cNvSpPr/>
            <p:nvPr/>
          </p:nvSpPr>
          <p:spPr>
            <a:xfrm>
              <a:off x="539551" y="2420450"/>
              <a:ext cx="1075563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8010" y="2420450"/>
              <a:ext cx="1117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주요기능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3528" y="2139702"/>
              <a:ext cx="43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rial Unicode MS" pitchFamily="50" charset="-127"/>
                  <a:ea typeface="Arial Unicode MS" pitchFamily="50" charset="-127"/>
                </a:rPr>
                <a:t>3</a:t>
              </a:r>
              <a:endParaRPr lang="ko-KR" altLang="en-US" sz="2800" dirty="0">
                <a:latin typeface="Arial Unicode MS" pitchFamily="50" charset="-127"/>
                <a:ea typeface="Arial Unicode MS" pitchFamily="50" charset="-127"/>
              </a:endParaRPr>
            </a:p>
          </p:txBody>
        </p:sp>
      </p:grpSp>
      <p:pic>
        <p:nvPicPr>
          <p:cNvPr id="2" name="bandicam 2016-12-12 00-52-16-07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7624" y="1059582"/>
            <a:ext cx="6633368" cy="354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5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874" y="625325"/>
            <a:ext cx="142699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2)</a:t>
            </a:r>
            <a:r>
              <a:rPr lang="en-US" altLang="ko-KR" sz="1600" spc="-150" dirty="0">
                <a:latin typeface="아리따-돋움(TTF)-SemiBold" pitchFamily="18" charset="-127"/>
                <a:ea typeface="아리따-돋움(TTF)-SemiBold" pitchFamily="18" charset="-127"/>
              </a:rPr>
              <a:t> </a:t>
            </a:r>
            <a:r>
              <a:rPr lang="ko-KR" altLang="en-US" sz="1600" spc="-150" dirty="0">
                <a:latin typeface="아리따-돋움(TTF)-Bold" pitchFamily="18" charset="-127"/>
                <a:ea typeface="아리따-돋움(TTF)-Bold" pitchFamily="18" charset="-127"/>
              </a:rPr>
              <a:t>백색소음 기능</a:t>
            </a:r>
            <a:endParaRPr lang="ko-KR" altLang="en-US" sz="1600" dirty="0">
              <a:latin typeface="아리따-돋움(TTF)-Bold" pitchFamily="18" charset="-127"/>
              <a:ea typeface="아리따-돋움(TTF)-Bold" pitchFamily="18" charset="-127"/>
            </a:endParaRPr>
          </a:p>
          <a:p>
            <a:endParaRPr lang="ko-KR" altLang="en-US" sz="1500" spc="-15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1560" y="1275606"/>
            <a:ext cx="7632848" cy="19442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endCxn id="16" idx="1"/>
          </p:cNvCxnSpPr>
          <p:nvPr/>
        </p:nvCxnSpPr>
        <p:spPr>
          <a:xfrm flipV="1">
            <a:off x="2987824" y="3877186"/>
            <a:ext cx="576064" cy="27874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63888" y="3507854"/>
            <a:ext cx="35229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일정한 청각 </a:t>
            </a:r>
            <a:r>
              <a:rPr lang="ko-KR" altLang="en-US" sz="140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패턴없이</a:t>
            </a:r>
            <a:r>
              <a:rPr lang="ko-KR" altLang="en-US" sz="14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전체적이고 일정한 스펙트럼을 가진 소음</a:t>
            </a:r>
          </a:p>
        </p:txBody>
      </p:sp>
      <p:grpSp>
        <p:nvGrpSpPr>
          <p:cNvPr id="2" name="그룹 16"/>
          <p:cNvGrpSpPr/>
          <p:nvPr/>
        </p:nvGrpSpPr>
        <p:grpSpPr>
          <a:xfrm>
            <a:off x="35496" y="0"/>
            <a:ext cx="1291587" cy="619302"/>
            <a:chOff x="323528" y="2139702"/>
            <a:chExt cx="1291587" cy="619302"/>
          </a:xfrm>
        </p:grpSpPr>
        <p:sp>
          <p:nvSpPr>
            <p:cNvPr id="18" name="직사각형 17"/>
            <p:cNvSpPr/>
            <p:nvPr/>
          </p:nvSpPr>
          <p:spPr>
            <a:xfrm>
              <a:off x="539551" y="2420450"/>
              <a:ext cx="1075563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8010" y="2420450"/>
              <a:ext cx="1117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주요기능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3528" y="2139702"/>
              <a:ext cx="43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rial Unicode MS" pitchFamily="50" charset="-127"/>
                  <a:ea typeface="Arial Unicode MS" pitchFamily="50" charset="-127"/>
                </a:rPr>
                <a:t>3</a:t>
              </a:r>
              <a:endParaRPr lang="ko-KR" altLang="en-US" sz="2800" dirty="0">
                <a:latin typeface="Arial Unicode MS" pitchFamily="50" charset="-127"/>
                <a:ea typeface="Arial Unicode MS" pitchFamily="50" charset="-127"/>
              </a:endParaRPr>
            </a:p>
          </p:txBody>
        </p:sp>
      </p:grpSp>
      <p:pic>
        <p:nvPicPr>
          <p:cNvPr id="10242" name="Picture 2" descr="http://cafeptthumb2.phinf.naver.net/20140808_8/laneish_1407474301077Tqxyc_JPEG/naver_com_20140808_140342.jpg?type=w74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419622"/>
            <a:ext cx="1800200" cy="1656185"/>
          </a:xfrm>
          <a:prstGeom prst="rect">
            <a:avLst/>
          </a:prstGeom>
          <a:noFill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419622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 descr="http://imgnews.naver.net/image/030/2011/12/26/226450_20111226134446_218_0001.jpg?type=w54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1419622"/>
            <a:ext cx="1728192" cy="1656184"/>
          </a:xfrm>
          <a:prstGeom prst="rect">
            <a:avLst/>
          </a:prstGeom>
          <a:noFill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1419622"/>
            <a:ext cx="1872208" cy="166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직사각형 23"/>
          <p:cNvSpPr/>
          <p:nvPr/>
        </p:nvSpPr>
        <p:spPr>
          <a:xfrm>
            <a:off x="827584" y="3795886"/>
            <a:ext cx="2055974" cy="6673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백색소음</a:t>
            </a:r>
          </a:p>
        </p:txBody>
      </p:sp>
    </p:spTree>
    <p:extLst>
      <p:ext uri="{BB962C8B-B14F-4D97-AF65-F5344CB8AC3E}">
        <p14:creationId xmlns:p14="http://schemas.microsoft.com/office/powerpoint/2010/main" val="339445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874" y="625325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600" spc="-15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3) </a:t>
            </a:r>
            <a:r>
              <a:rPr lang="ko-KR" altLang="en-US" sz="1600" spc="-15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육아 일지 기능</a:t>
            </a:r>
            <a:endParaRPr lang="ko-KR" altLang="en-US" dirty="0">
              <a:latin typeface="아리따-돋움(TTF)-SemiBold" pitchFamily="18" charset="-127"/>
              <a:ea typeface="아리따-돋움(TTF)-SemiBold" pitchFamily="18" charset="-127"/>
            </a:endParaRPr>
          </a:p>
        </p:txBody>
      </p:sp>
      <p:sp>
        <p:nvSpPr>
          <p:cNvPr id="15" name="내용 개체 틀 14"/>
          <p:cNvSpPr>
            <a:spLocks noGrp="1"/>
          </p:cNvSpPr>
          <p:nvPr>
            <p:ph sz="half" idx="1"/>
          </p:nvPr>
        </p:nvSpPr>
        <p:spPr>
          <a:xfrm>
            <a:off x="683568" y="1059582"/>
            <a:ext cx="7704856" cy="792088"/>
          </a:xfrm>
        </p:spPr>
        <p:txBody>
          <a:bodyPr>
            <a:normAutofit fontScale="85000" lnSpcReduction="20000"/>
          </a:bodyPr>
          <a:lstStyle/>
          <a:p>
            <a:pPr algn="just">
              <a:buNone/>
            </a:pPr>
            <a:r>
              <a:rPr lang="ko-KR" altLang="en-US" sz="2000" dirty="0">
                <a:latin typeface="아리따-돋움(TTF)-Light" pitchFamily="18" charset="-127"/>
                <a:ea typeface="아리따-돋움(TTF)-Light" pitchFamily="18" charset="-127"/>
              </a:rPr>
              <a:t>육아 일지는 시간대별로 정리가 가능하고 일기도 쓸 수 있어 엄마와</a:t>
            </a:r>
            <a:r>
              <a:rPr lang="en-US" altLang="ko-KR" sz="2000" dirty="0">
                <a:latin typeface="아리따-돋움(TTF)-Light" pitchFamily="18" charset="-127"/>
                <a:ea typeface="아리따-돋움(TTF)-Light" pitchFamily="18" charset="-127"/>
              </a:rPr>
              <a:t> </a:t>
            </a:r>
          </a:p>
          <a:p>
            <a:pPr algn="just">
              <a:buNone/>
            </a:pPr>
            <a:r>
              <a:rPr lang="ko-KR" altLang="en-US" sz="2000" dirty="0">
                <a:latin typeface="아리따-돋움(TTF)-Light" pitchFamily="18" charset="-127"/>
                <a:ea typeface="아리따-돋움(TTF)-Light" pitchFamily="18" charset="-127"/>
              </a:rPr>
              <a:t>아빠가 육아에 관련한 일지를 함께 기록할 수 있고</a:t>
            </a:r>
            <a:r>
              <a:rPr lang="en-US" altLang="ko-KR" sz="2000" dirty="0">
                <a:latin typeface="아리따-돋움(TTF)-Light" pitchFamily="18" charset="-127"/>
                <a:ea typeface="아리따-돋움(TTF)-Light" pitchFamily="18" charset="-127"/>
              </a:rPr>
              <a:t> </a:t>
            </a:r>
            <a:r>
              <a:rPr lang="ko-KR" altLang="en-US" sz="2000" dirty="0">
                <a:latin typeface="아리따-돋움(TTF)-Light" pitchFamily="18" charset="-127"/>
                <a:ea typeface="아리따-돋움(TTF)-Light" pitchFamily="18" charset="-127"/>
              </a:rPr>
              <a:t>자녀에 대한 정보들을 공유할 수 있다</a:t>
            </a:r>
            <a:r>
              <a:rPr lang="en-US" altLang="ko-KR" sz="2000" dirty="0">
                <a:latin typeface="아리따-돋움(TTF)-Light" pitchFamily="18" charset="-127"/>
                <a:ea typeface="아리따-돋움(TTF)-Light" pitchFamily="18" charset="-127"/>
              </a:rPr>
              <a:t>.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5496" y="0"/>
            <a:ext cx="1291587" cy="619302"/>
            <a:chOff x="323528" y="2139702"/>
            <a:chExt cx="1291587" cy="619302"/>
          </a:xfrm>
        </p:grpSpPr>
        <p:sp>
          <p:nvSpPr>
            <p:cNvPr id="20" name="직사각형 19"/>
            <p:cNvSpPr/>
            <p:nvPr/>
          </p:nvSpPr>
          <p:spPr>
            <a:xfrm>
              <a:off x="539551" y="2420450"/>
              <a:ext cx="1075563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010" y="2420450"/>
              <a:ext cx="1117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주요기능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3528" y="2139702"/>
              <a:ext cx="43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rial Unicode MS" pitchFamily="50" charset="-127"/>
                  <a:ea typeface="Arial Unicode MS" pitchFamily="50" charset="-127"/>
                </a:rPr>
                <a:t>3</a:t>
              </a:r>
              <a:endParaRPr lang="ko-KR" altLang="en-US" sz="2800" dirty="0">
                <a:latin typeface="Arial Unicode MS" pitchFamily="50" charset="-127"/>
                <a:ea typeface="Arial Unicode MS" pitchFamily="50" charset="-127"/>
              </a:endParaRPr>
            </a:p>
          </p:txBody>
        </p:sp>
      </p:grpSp>
      <p:pic>
        <p:nvPicPr>
          <p:cNvPr id="24" name="그림 23" descr="휴대폰 그림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2155120"/>
            <a:ext cx="2664296" cy="298838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 rot="21259940">
            <a:off x="1262508" y="2500514"/>
            <a:ext cx="13848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날짜 </a:t>
            </a:r>
            <a:r>
              <a:rPr lang="en-US" altLang="ko-KR" sz="800" dirty="0"/>
              <a:t>: 2016.12.5</a:t>
            </a:r>
          </a:p>
          <a:p>
            <a:r>
              <a:rPr lang="ko-KR" altLang="en-US" sz="800" dirty="0"/>
              <a:t>육아 일기</a:t>
            </a:r>
            <a:endParaRPr lang="en-US" altLang="ko-KR" sz="800" dirty="0"/>
          </a:p>
          <a:p>
            <a:r>
              <a:rPr lang="ko-KR" altLang="en-US" sz="800" dirty="0"/>
              <a:t>오늘은 은숙이가 너무 말을 </a:t>
            </a:r>
            <a:r>
              <a:rPr lang="ko-KR" altLang="en-US" sz="800" dirty="0" err="1"/>
              <a:t>안들어서</a:t>
            </a:r>
            <a:r>
              <a:rPr lang="ko-KR" altLang="en-US" sz="800" dirty="0"/>
              <a:t> 힘들었다</a:t>
            </a:r>
            <a:r>
              <a:rPr lang="en-US" altLang="ko-KR" sz="800" dirty="0"/>
              <a:t>.  </a:t>
            </a:r>
            <a:r>
              <a:rPr lang="ko-KR" altLang="en-US" sz="800" dirty="0"/>
              <a:t>은숙이 밥 먹이는 데 자꾸 돌아다녀서 </a:t>
            </a:r>
            <a:r>
              <a:rPr lang="ko-KR" altLang="en-US" sz="800" dirty="0" err="1"/>
              <a:t>뽀로로를</a:t>
            </a:r>
            <a:r>
              <a:rPr lang="ko-KR" altLang="en-US" sz="800" dirty="0"/>
              <a:t> 틀어줬더니 조용해졌다</a:t>
            </a:r>
            <a:r>
              <a:rPr lang="en-US" altLang="ko-KR" sz="800" dirty="0"/>
              <a:t>, </a:t>
            </a:r>
            <a:r>
              <a:rPr lang="ko-KR" altLang="en-US" sz="800" dirty="0"/>
              <a:t>은숙이는 </a:t>
            </a:r>
            <a:r>
              <a:rPr lang="ko-KR" altLang="en-US" sz="800" dirty="0" err="1"/>
              <a:t>뽀로로를</a:t>
            </a:r>
            <a:r>
              <a:rPr lang="ko-KR" altLang="en-US" sz="800" dirty="0"/>
              <a:t> 많이 </a:t>
            </a:r>
            <a:r>
              <a:rPr lang="ko-KR" altLang="en-US" sz="800" dirty="0" err="1"/>
              <a:t>좋아하나보다</a:t>
            </a:r>
            <a:r>
              <a:rPr lang="en-US" altLang="ko-KR" sz="800" dirty="0"/>
              <a:t>. </a:t>
            </a:r>
            <a:r>
              <a:rPr lang="ko-KR" altLang="en-US" sz="800" dirty="0"/>
              <a:t>여보</a:t>
            </a:r>
            <a:r>
              <a:rPr lang="en-US" altLang="ko-KR" sz="800" dirty="0"/>
              <a:t>! </a:t>
            </a:r>
            <a:r>
              <a:rPr lang="ko-KR" altLang="en-US" sz="800" dirty="0" err="1"/>
              <a:t>여보도</a:t>
            </a:r>
            <a:r>
              <a:rPr lang="ko-KR" altLang="en-US" sz="800" dirty="0"/>
              <a:t> 앞으로 </a:t>
            </a:r>
            <a:r>
              <a:rPr lang="ko-KR" altLang="en-US" sz="800" dirty="0" err="1"/>
              <a:t>뽀로로</a:t>
            </a:r>
            <a:r>
              <a:rPr lang="ko-KR" altLang="en-US" sz="800" dirty="0"/>
              <a:t> 많이 틀어줘</a:t>
            </a:r>
            <a:r>
              <a:rPr lang="en-US" altLang="ko-KR" sz="800" dirty="0"/>
              <a:t>! </a:t>
            </a:r>
            <a:r>
              <a:rPr lang="ko-KR" altLang="en-US" sz="800" dirty="0"/>
              <a:t>은숙이가 많이 좋아하더라</a:t>
            </a:r>
            <a:r>
              <a:rPr lang="en-US" altLang="ko-KR" sz="800" dirty="0"/>
              <a:t>!</a:t>
            </a:r>
          </a:p>
        </p:txBody>
      </p:sp>
      <p:pic>
        <p:nvPicPr>
          <p:cNvPr id="4098" name="Picture 2" descr="happy seniors watching the smart pho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2139702"/>
            <a:ext cx="3816424" cy="25442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329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</TotalTime>
  <Words>368</Words>
  <Application>Microsoft Office PowerPoint</Application>
  <PresentationFormat>화면 슬라이드 쇼(16:9)</PresentationFormat>
  <Paragraphs>86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아리따-돋움(TTF)-Medium</vt:lpstr>
      <vt:lpstr>조선일보명조</vt:lpstr>
      <vt:lpstr>아리따-돋움(TTF)-Bold</vt:lpstr>
      <vt:lpstr>맑은 고딕</vt:lpstr>
      <vt:lpstr>Arial</vt:lpstr>
      <vt:lpstr>아리따-돋움(TTF)-Light</vt:lpstr>
      <vt:lpstr>Arial Unicode MS</vt:lpstr>
      <vt:lpstr>a블랙B</vt:lpstr>
      <vt:lpstr>아리따-돋움(TTF)-SemiBold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옥승연</cp:lastModifiedBy>
  <cp:revision>53</cp:revision>
  <dcterms:created xsi:type="dcterms:W3CDTF">2015-11-29T15:20:28Z</dcterms:created>
  <dcterms:modified xsi:type="dcterms:W3CDTF">2016-12-12T05:14:09Z</dcterms:modified>
</cp:coreProperties>
</file>